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9" r:id="rId5"/>
    <p:sldId id="261" r:id="rId6"/>
    <p:sldId id="258" r:id="rId7"/>
    <p:sldId id="264" r:id="rId8"/>
    <p:sldId id="262" r:id="rId9"/>
    <p:sldId id="268" r:id="rId10"/>
    <p:sldId id="263" r:id="rId11"/>
    <p:sldId id="266" r:id="rId12"/>
    <p:sldId id="260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728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7806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2529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007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3224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759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8552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831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8064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512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3945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AD583-164D-4F1F-864C-9AE17F9E0310}" type="datetimeFigureOut">
              <a:rPr lang="cs-CZ" smtClean="0"/>
              <a:t>29.12.2012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99E1-08D0-4D05-892B-352BB9683F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459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Gerundium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229600" cy="4568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2000" dirty="0"/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Název školy: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>
                <a:solidFill>
                  <a:schemeClr val="tx2"/>
                </a:solidFill>
              </a:rPr>
              <a:t>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Autor: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 smtClean="0">
                <a:solidFill>
                  <a:schemeClr val="tx2"/>
                </a:solidFill>
              </a:rPr>
              <a:t>Mgr. Jana Volková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Název:</a:t>
            </a:r>
            <a:r>
              <a:rPr lang="cs-CZ" sz="2000">
                <a:solidFill>
                  <a:schemeClr val="tx2"/>
                </a:solidFill>
              </a:rPr>
              <a:t>	</a:t>
            </a:r>
            <a:r>
              <a:rPr lang="cs-CZ" sz="1600" smtClean="0">
                <a:solidFill>
                  <a:schemeClr val="tx2"/>
                </a:solidFill>
              </a:rPr>
              <a:t>VY_32_INOVACE_01_AJ7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Číslo projektu: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>
                <a:solidFill>
                  <a:schemeClr val="tx2"/>
                </a:solidFill>
              </a:rPr>
              <a:t>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Téma:	</a:t>
            </a:r>
            <a:r>
              <a:rPr lang="cs-CZ" sz="1600" dirty="0" err="1" smtClean="0">
                <a:solidFill>
                  <a:schemeClr val="tx2"/>
                </a:solidFill>
              </a:rPr>
              <a:t>Likes</a:t>
            </a:r>
            <a:r>
              <a:rPr lang="cs-CZ" sz="1600" dirty="0" smtClean="0">
                <a:solidFill>
                  <a:schemeClr val="tx2"/>
                </a:solidFill>
              </a:rPr>
              <a:t>, </a:t>
            </a:r>
            <a:r>
              <a:rPr lang="cs-CZ" sz="1600" dirty="0" err="1" smtClean="0">
                <a:solidFill>
                  <a:schemeClr val="tx2"/>
                </a:solidFill>
              </a:rPr>
              <a:t>dislikes</a:t>
            </a:r>
            <a:r>
              <a:rPr lang="cs-CZ" sz="1600" dirty="0" smtClean="0">
                <a:solidFill>
                  <a:schemeClr val="tx2"/>
                </a:solidFill>
              </a:rPr>
              <a:t> – výklad s procvičením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Anotace:	</a:t>
            </a:r>
            <a:r>
              <a:rPr lang="cs-CZ" sz="1600" dirty="0">
                <a:solidFill>
                  <a:schemeClr val="tx2"/>
                </a:solidFill>
              </a:rPr>
              <a:t>Prezentace, která slouží k </a:t>
            </a:r>
            <a:r>
              <a:rPr lang="cs-CZ" sz="1600" dirty="0" smtClean="0">
                <a:solidFill>
                  <a:schemeClr val="tx2"/>
                </a:solidFill>
              </a:rPr>
              <a:t>výkladu a procvičení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600" dirty="0">
                <a:solidFill>
                  <a:schemeClr val="tx2"/>
                </a:solidFill>
              </a:rPr>
              <a:t>		</a:t>
            </a:r>
            <a:r>
              <a:rPr lang="cs-CZ" sz="1600" dirty="0" smtClean="0">
                <a:solidFill>
                  <a:schemeClr val="tx2"/>
                </a:solidFill>
              </a:rPr>
              <a:t>sloves vyjadřujících pocity libosti či nelibosti mluvčího.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74638"/>
            <a:ext cx="7489825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06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3. </a:t>
            </a:r>
            <a:r>
              <a:rPr lang="cs-CZ" u="sng" dirty="0" err="1" smtClean="0">
                <a:solidFill>
                  <a:srgbClr val="00B050"/>
                </a:solidFill>
              </a:rPr>
              <a:t>Correct</a:t>
            </a:r>
            <a:r>
              <a:rPr lang="cs-CZ" u="sng" dirty="0" smtClean="0">
                <a:solidFill>
                  <a:srgbClr val="00B050"/>
                </a:solidFill>
              </a:rPr>
              <a:t> </a:t>
            </a:r>
            <a:r>
              <a:rPr lang="cs-CZ" u="sng" dirty="0" err="1" smtClean="0">
                <a:solidFill>
                  <a:srgbClr val="00B050"/>
                </a:solidFill>
              </a:rPr>
              <a:t>the</a:t>
            </a:r>
            <a:r>
              <a:rPr lang="cs-CZ" u="sng" dirty="0" smtClean="0">
                <a:solidFill>
                  <a:srgbClr val="00B050"/>
                </a:solidFill>
              </a:rPr>
              <a:t> </a:t>
            </a:r>
            <a:r>
              <a:rPr lang="cs-CZ" u="sng" dirty="0" err="1" smtClean="0">
                <a:solidFill>
                  <a:srgbClr val="00B050"/>
                </a:solidFill>
              </a:rPr>
              <a:t>mistakes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r>
              <a:rPr lang="cs-CZ" dirty="0" err="1" smtClean="0"/>
              <a:t>She</a:t>
            </a:r>
            <a:r>
              <a:rPr lang="cs-CZ" dirty="0" smtClean="0"/>
              <a:t> </a:t>
            </a:r>
            <a:r>
              <a:rPr lang="cs-CZ" dirty="0" err="1" smtClean="0"/>
              <a:t>like</a:t>
            </a:r>
            <a:r>
              <a:rPr lang="cs-CZ" dirty="0" smtClean="0"/>
              <a:t> </a:t>
            </a:r>
            <a:r>
              <a:rPr lang="cs-CZ" dirty="0" err="1" smtClean="0"/>
              <a:t>rabbits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err="1" smtClean="0"/>
              <a:t>They</a:t>
            </a:r>
            <a:r>
              <a:rPr lang="cs-CZ" dirty="0" smtClean="0"/>
              <a:t> not love </a:t>
            </a:r>
            <a:r>
              <a:rPr lang="cs-CZ" dirty="0" err="1" smtClean="0"/>
              <a:t>school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can‘t</a:t>
            </a:r>
            <a:r>
              <a:rPr lang="cs-CZ" dirty="0" smtClean="0"/>
              <a:t> </a:t>
            </a:r>
            <a:r>
              <a:rPr lang="cs-CZ" dirty="0" err="1" smtClean="0"/>
              <a:t>stand</a:t>
            </a:r>
            <a:r>
              <a:rPr lang="cs-CZ" dirty="0" smtClean="0"/>
              <a:t> </a:t>
            </a:r>
            <a:r>
              <a:rPr lang="cs-CZ" dirty="0" err="1" smtClean="0"/>
              <a:t>watch</a:t>
            </a:r>
            <a:r>
              <a:rPr lang="cs-CZ" dirty="0" smtClean="0"/>
              <a:t> </a:t>
            </a:r>
            <a:r>
              <a:rPr lang="cs-CZ" dirty="0" err="1" smtClean="0"/>
              <a:t>soap</a:t>
            </a:r>
            <a:r>
              <a:rPr lang="cs-CZ" dirty="0" smtClean="0"/>
              <a:t> </a:t>
            </a:r>
            <a:r>
              <a:rPr lang="cs-CZ" dirty="0" err="1" smtClean="0"/>
              <a:t>operas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I </a:t>
            </a:r>
            <a:r>
              <a:rPr lang="cs-CZ" dirty="0" err="1" smtClean="0"/>
              <a:t>prefers</a:t>
            </a:r>
            <a:r>
              <a:rPr lang="cs-CZ" dirty="0" smtClean="0"/>
              <a:t> </a:t>
            </a:r>
            <a:r>
              <a:rPr lang="cs-CZ" dirty="0" err="1" smtClean="0"/>
              <a:t>dogs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cats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err="1" smtClean="0"/>
              <a:t>Like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sing</a:t>
            </a:r>
            <a:r>
              <a:rPr lang="cs-CZ" dirty="0" smtClean="0"/>
              <a:t> </a:t>
            </a:r>
            <a:r>
              <a:rPr lang="cs-CZ" dirty="0" err="1" smtClean="0"/>
              <a:t>this</a:t>
            </a:r>
            <a:r>
              <a:rPr lang="cs-CZ" dirty="0" smtClean="0"/>
              <a:t> song?</a:t>
            </a:r>
            <a:endParaRPr lang="cs-CZ" dirty="0"/>
          </a:p>
        </p:txBody>
      </p:sp>
      <p:sp>
        <p:nvSpPr>
          <p:cNvPr id="4" name="TextovéPole 3">
            <a:hlinkClick r:id="rId2" action="ppaction://hlinksldjump"/>
          </p:cNvPr>
          <p:cNvSpPr txBox="1"/>
          <p:nvPr/>
        </p:nvSpPr>
        <p:spPr>
          <a:xfrm>
            <a:off x="5436096" y="6011231"/>
            <a:ext cx="1800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err="1" smtClean="0"/>
              <a:t>Without</a:t>
            </a:r>
            <a:r>
              <a:rPr lang="cs-CZ" dirty="0" smtClean="0"/>
              <a:t> </a:t>
            </a:r>
            <a:r>
              <a:rPr lang="cs-CZ" dirty="0" err="1" smtClean="0"/>
              <a:t>solution</a:t>
            </a:r>
            <a:endParaRPr lang="cs-CZ" dirty="0"/>
          </a:p>
        </p:txBody>
      </p:sp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1835696" y="6021288"/>
            <a:ext cx="122413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3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u="sng" dirty="0" smtClean="0">
                <a:solidFill>
                  <a:schemeClr val="accent2">
                    <a:lumMod val="75000"/>
                  </a:schemeClr>
                </a:solidFill>
              </a:rPr>
              <a:t>SOLUTION:</a:t>
            </a:r>
            <a:endParaRPr lang="cs-CZ" u="sng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en-GB" dirty="0" smtClean="0"/>
              <a:t>She like</a:t>
            </a:r>
            <a:r>
              <a:rPr lang="en-GB" dirty="0" smtClean="0">
                <a:solidFill>
                  <a:srgbClr val="FF0000"/>
                </a:solidFill>
              </a:rPr>
              <a:t>s</a:t>
            </a:r>
            <a:r>
              <a:rPr lang="en-GB" dirty="0" smtClean="0"/>
              <a:t> rabbits.</a:t>
            </a:r>
          </a:p>
          <a:p>
            <a:pPr marL="0" indent="0">
              <a:buNone/>
            </a:pPr>
            <a:r>
              <a:rPr lang="en-GB" dirty="0" smtClean="0"/>
              <a:t>They </a:t>
            </a:r>
            <a:r>
              <a:rPr lang="en-GB" dirty="0" smtClean="0">
                <a:solidFill>
                  <a:srgbClr val="FF0000"/>
                </a:solidFill>
              </a:rPr>
              <a:t>don‘t</a:t>
            </a:r>
            <a:r>
              <a:rPr lang="en-GB" dirty="0" smtClean="0"/>
              <a:t> love school.</a:t>
            </a:r>
          </a:p>
          <a:p>
            <a:pPr marL="0" indent="0">
              <a:buNone/>
            </a:pPr>
            <a:r>
              <a:rPr lang="en-GB" dirty="0" smtClean="0"/>
              <a:t>We can‘t stand watch</a:t>
            </a:r>
            <a:r>
              <a:rPr lang="en-GB" dirty="0" smtClean="0">
                <a:solidFill>
                  <a:srgbClr val="FF0000"/>
                </a:solidFill>
              </a:rPr>
              <a:t>ing</a:t>
            </a:r>
            <a:r>
              <a:rPr lang="en-GB" dirty="0" smtClean="0"/>
              <a:t> soap operas.</a:t>
            </a:r>
          </a:p>
          <a:p>
            <a:pPr marL="0" indent="0">
              <a:buNone/>
            </a:pPr>
            <a:r>
              <a:rPr lang="en-GB" dirty="0" smtClean="0"/>
              <a:t>I </a:t>
            </a:r>
            <a:r>
              <a:rPr lang="en-GB" dirty="0" smtClean="0">
                <a:solidFill>
                  <a:srgbClr val="FF0000"/>
                </a:solidFill>
              </a:rPr>
              <a:t>prefer</a:t>
            </a:r>
            <a:r>
              <a:rPr lang="en-GB" dirty="0" smtClean="0"/>
              <a:t> dogs </a:t>
            </a:r>
            <a:r>
              <a:rPr lang="en-GB" dirty="0" smtClean="0">
                <a:solidFill>
                  <a:srgbClr val="FF0000"/>
                </a:solidFill>
              </a:rPr>
              <a:t>to</a:t>
            </a:r>
            <a:r>
              <a:rPr lang="en-GB" dirty="0" smtClean="0"/>
              <a:t> cats.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Do </a:t>
            </a:r>
            <a:r>
              <a:rPr lang="en-GB" dirty="0" smtClean="0"/>
              <a:t>you </a:t>
            </a:r>
            <a:r>
              <a:rPr lang="en-GB" dirty="0" smtClean="0">
                <a:solidFill>
                  <a:srgbClr val="FF0000"/>
                </a:solidFill>
              </a:rPr>
              <a:t>like</a:t>
            </a:r>
            <a:r>
              <a:rPr lang="en-GB" dirty="0" smtClean="0"/>
              <a:t> sing</a:t>
            </a:r>
            <a:r>
              <a:rPr lang="en-GB" dirty="0" smtClean="0">
                <a:solidFill>
                  <a:srgbClr val="FF0000"/>
                </a:solidFill>
              </a:rPr>
              <a:t>ing</a:t>
            </a:r>
            <a:r>
              <a:rPr lang="en-GB" dirty="0" smtClean="0"/>
              <a:t> this song?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956" y="5886564"/>
            <a:ext cx="609600" cy="6096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6300192" y="552548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Můžeš si zatleskat.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677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kliparty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pPr marL="0" indent="0" algn="just">
              <a:buNone/>
            </a:pPr>
            <a:r>
              <a:rPr lang="cs-CZ" dirty="0" smtClean="0"/>
              <a:t>	Všechny použité kliparty jsou z volně dostupných sad programu </a:t>
            </a:r>
            <a:r>
              <a:rPr lang="cs-CZ" dirty="0" err="1" smtClean="0"/>
              <a:t>Powerpoint</a:t>
            </a:r>
            <a:r>
              <a:rPr lang="cs-CZ" dirty="0" smtClean="0"/>
              <a:t> společnosti Microsoft.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058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</p:spPr>
        <p:txBody>
          <a:bodyPr/>
          <a:lstStyle/>
          <a:p>
            <a:r>
              <a:rPr lang="cs-CZ" dirty="0" smtClean="0">
                <a:solidFill>
                  <a:srgbClr val="00B050"/>
                </a:solidFill>
                <a:latin typeface="Algerian" pitchFamily="82" charset="0"/>
              </a:rPr>
              <a:t>LIKES and DISLIKES</a:t>
            </a:r>
            <a:endParaRPr lang="cs-CZ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60055" y="3212976"/>
            <a:ext cx="3312368" cy="550912"/>
          </a:xfrm>
        </p:spPr>
        <p:txBody>
          <a:bodyPr>
            <a:normAutofit lnSpcReduction="10000"/>
          </a:bodyPr>
          <a:lstStyle/>
          <a:p>
            <a:r>
              <a:rPr lang="cs-CZ" i="1" dirty="0" smtClean="0">
                <a:solidFill>
                  <a:schemeClr val="tx1"/>
                </a:solidFill>
              </a:rPr>
              <a:t>Project 3, Unit 2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Jana\AppData\Local\Microsoft\Windows\Temporary Internet Files\Content.IE5\PTIBSZ9P\MC90043316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80302"/>
            <a:ext cx="1346412" cy="134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Jana\AppData\Local\Microsoft\Windows\Temporary Internet Files\Content.IE5\HHRU5X0L\MC90043316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883" y="4221088"/>
            <a:ext cx="1348172" cy="13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79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>
                <a:solidFill>
                  <a:srgbClr val="00B050"/>
                </a:solidFill>
                <a:latin typeface="Algerian" pitchFamily="82" charset="0"/>
              </a:rPr>
              <a:t>VERBS - </a:t>
            </a:r>
            <a:r>
              <a:rPr lang="cs-CZ" u="sng" dirty="0" err="1" smtClean="0">
                <a:solidFill>
                  <a:srgbClr val="00B050"/>
                </a:solidFill>
                <a:latin typeface="Algerian" pitchFamily="82" charset="0"/>
              </a:rPr>
              <a:t>meanings</a:t>
            </a:r>
            <a:endParaRPr lang="cs-CZ" u="sng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>
                <a:solidFill>
                  <a:srgbClr val="00B050"/>
                </a:solidFill>
              </a:rPr>
              <a:t>love</a:t>
            </a:r>
            <a:r>
              <a:rPr lang="cs-CZ" dirty="0" smtClean="0"/>
              <a:t> 				</a:t>
            </a:r>
            <a:r>
              <a:rPr lang="cs-CZ" i="1" dirty="0" smtClean="0">
                <a:solidFill>
                  <a:srgbClr val="C00000"/>
                </a:solidFill>
              </a:rPr>
              <a:t>mít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i="1" dirty="0" smtClean="0">
                <a:solidFill>
                  <a:srgbClr val="C00000"/>
                </a:solidFill>
              </a:rPr>
              <a:t>rád</a:t>
            </a:r>
          </a:p>
          <a:p>
            <a:r>
              <a:rPr lang="cs-CZ" dirty="0" err="1" smtClean="0">
                <a:solidFill>
                  <a:srgbClr val="00B050"/>
                </a:solidFill>
              </a:rPr>
              <a:t>like</a:t>
            </a:r>
            <a:r>
              <a:rPr lang="cs-CZ" dirty="0" smtClean="0"/>
              <a:t>					</a:t>
            </a:r>
            <a:r>
              <a:rPr lang="cs-CZ" i="1" dirty="0" smtClean="0">
                <a:solidFill>
                  <a:srgbClr val="C00000"/>
                </a:solidFill>
              </a:rPr>
              <a:t>milovat</a:t>
            </a:r>
          </a:p>
          <a:p>
            <a:r>
              <a:rPr lang="cs-CZ" dirty="0" err="1" smtClean="0">
                <a:solidFill>
                  <a:srgbClr val="00B050"/>
                </a:solidFill>
              </a:rPr>
              <a:t>hate</a:t>
            </a:r>
            <a:r>
              <a:rPr lang="cs-CZ" dirty="0" smtClean="0"/>
              <a:t>				</a:t>
            </a:r>
            <a:r>
              <a:rPr lang="cs-CZ" i="1" dirty="0" smtClean="0">
                <a:solidFill>
                  <a:srgbClr val="C00000"/>
                </a:solidFill>
              </a:rPr>
              <a:t>nenávidět</a:t>
            </a:r>
          </a:p>
          <a:p>
            <a:r>
              <a:rPr lang="cs-CZ" dirty="0" err="1" smtClean="0">
                <a:solidFill>
                  <a:srgbClr val="00B050"/>
                </a:solidFill>
              </a:rPr>
              <a:t>adore</a:t>
            </a:r>
            <a:r>
              <a:rPr lang="cs-CZ" dirty="0" smtClean="0"/>
              <a:t>				</a:t>
            </a:r>
            <a:r>
              <a:rPr lang="cs-CZ" i="1" dirty="0" smtClean="0">
                <a:solidFill>
                  <a:srgbClr val="C00000"/>
                </a:solidFill>
              </a:rPr>
              <a:t>zbožňovat</a:t>
            </a:r>
          </a:p>
          <a:p>
            <a:r>
              <a:rPr lang="cs-CZ" dirty="0" err="1" smtClean="0">
                <a:solidFill>
                  <a:srgbClr val="00B050"/>
                </a:solidFill>
              </a:rPr>
              <a:t>prefer</a:t>
            </a:r>
            <a:r>
              <a:rPr lang="cs-CZ" dirty="0" smtClean="0"/>
              <a:t>				</a:t>
            </a:r>
            <a:r>
              <a:rPr lang="cs-CZ" i="1" dirty="0" smtClean="0">
                <a:solidFill>
                  <a:srgbClr val="C00000"/>
                </a:solidFill>
              </a:rPr>
              <a:t>dávat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i="1" dirty="0" smtClean="0">
                <a:solidFill>
                  <a:srgbClr val="C00000"/>
                </a:solidFill>
              </a:rPr>
              <a:t>přednost</a:t>
            </a:r>
          </a:p>
          <a:p>
            <a:r>
              <a:rPr lang="cs-CZ" dirty="0" smtClean="0">
                <a:solidFill>
                  <a:srgbClr val="00B050"/>
                </a:solidFill>
              </a:rPr>
              <a:t>mind</a:t>
            </a:r>
            <a:r>
              <a:rPr lang="cs-CZ" dirty="0" smtClean="0"/>
              <a:t>				</a:t>
            </a:r>
            <a:r>
              <a:rPr lang="cs-CZ" i="1" dirty="0" smtClean="0">
                <a:solidFill>
                  <a:srgbClr val="C00000"/>
                </a:solidFill>
              </a:rPr>
              <a:t>vadit</a:t>
            </a:r>
          </a:p>
          <a:p>
            <a:endParaRPr lang="cs-CZ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cs-CZ" dirty="0" err="1" smtClean="0">
                <a:solidFill>
                  <a:srgbClr val="00B050"/>
                </a:solidFill>
              </a:rPr>
              <a:t>can‘t</a:t>
            </a:r>
            <a:r>
              <a:rPr lang="cs-CZ" dirty="0" smtClean="0">
                <a:solidFill>
                  <a:srgbClr val="00B050"/>
                </a:solidFill>
              </a:rPr>
              <a:t> </a:t>
            </a:r>
            <a:r>
              <a:rPr lang="cs-CZ" dirty="0" err="1" smtClean="0">
                <a:solidFill>
                  <a:srgbClr val="00B050"/>
                </a:solidFill>
              </a:rPr>
              <a:t>stand</a:t>
            </a:r>
            <a:r>
              <a:rPr lang="cs-CZ" dirty="0" smtClean="0">
                <a:solidFill>
                  <a:srgbClr val="00B050"/>
                </a:solidFill>
              </a:rPr>
              <a:t>	</a:t>
            </a:r>
            <a:r>
              <a:rPr lang="cs-CZ" dirty="0" smtClean="0"/>
              <a:t>			</a:t>
            </a:r>
            <a:r>
              <a:rPr lang="cs-CZ" i="1" dirty="0">
                <a:solidFill>
                  <a:srgbClr val="C00000"/>
                </a:solidFill>
              </a:rPr>
              <a:t>nemoci</a:t>
            </a:r>
            <a:r>
              <a:rPr lang="cs-CZ" i="1" dirty="0" smtClean="0">
                <a:solidFill>
                  <a:schemeClr val="accent2"/>
                </a:solidFill>
              </a:rPr>
              <a:t> </a:t>
            </a:r>
            <a:r>
              <a:rPr lang="cs-CZ" i="1" dirty="0">
                <a:solidFill>
                  <a:srgbClr val="C00000"/>
                </a:solidFill>
              </a:rPr>
              <a:t>vystát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035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err="1" smtClean="0">
                <a:solidFill>
                  <a:srgbClr val="00B050"/>
                </a:solidFill>
                <a:latin typeface="Algerian" pitchFamily="82" charset="0"/>
              </a:rPr>
              <a:t>Rules</a:t>
            </a:r>
            <a:r>
              <a:rPr lang="cs-CZ" u="sng" dirty="0" smtClean="0">
                <a:solidFill>
                  <a:srgbClr val="00B050"/>
                </a:solidFill>
                <a:latin typeface="Algerian" pitchFamily="82" charset="0"/>
              </a:rPr>
              <a:t> </a:t>
            </a:r>
            <a:r>
              <a:rPr lang="cs-CZ" u="sng" dirty="0" err="1" smtClean="0">
                <a:solidFill>
                  <a:srgbClr val="00B050"/>
                </a:solidFill>
                <a:latin typeface="Algerian" pitchFamily="82" charset="0"/>
              </a:rPr>
              <a:t>of</a:t>
            </a:r>
            <a:r>
              <a:rPr lang="cs-CZ" u="sng" dirty="0" smtClean="0">
                <a:solidFill>
                  <a:srgbClr val="00B050"/>
                </a:solidFill>
                <a:latin typeface="Algerian" pitchFamily="82" charset="0"/>
              </a:rPr>
              <a:t> </a:t>
            </a:r>
            <a:r>
              <a:rPr lang="cs-CZ" u="sng" dirty="0" err="1" smtClean="0">
                <a:solidFill>
                  <a:srgbClr val="00B050"/>
                </a:solidFill>
                <a:latin typeface="Algerian" pitchFamily="82" charset="0"/>
              </a:rPr>
              <a:t>Usage</a:t>
            </a:r>
            <a:endParaRPr lang="cs-CZ" u="sng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za slovesem </a:t>
            </a:r>
            <a:r>
              <a:rPr lang="cs-CZ" dirty="0" smtClean="0">
                <a:solidFill>
                  <a:srgbClr val="00B050"/>
                </a:solidFill>
              </a:rPr>
              <a:t>následuje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r>
              <a:rPr lang="cs-CZ" dirty="0" smtClean="0"/>
              <a:t>	a) </a:t>
            </a:r>
            <a:r>
              <a:rPr lang="cs-CZ" u="sng" dirty="0" smtClean="0">
                <a:solidFill>
                  <a:srgbClr val="00B050"/>
                </a:solidFill>
              </a:rPr>
              <a:t>podstatné jméno </a:t>
            </a:r>
            <a:r>
              <a:rPr lang="cs-CZ" dirty="0" smtClean="0"/>
              <a:t>– </a:t>
            </a:r>
            <a:r>
              <a:rPr lang="cs-CZ" dirty="0" err="1" smtClean="0"/>
              <a:t>e.g</a:t>
            </a:r>
            <a:r>
              <a:rPr lang="cs-CZ" dirty="0" smtClean="0"/>
              <a:t>. </a:t>
            </a:r>
            <a:r>
              <a:rPr lang="cs-CZ" dirty="0" err="1" smtClean="0"/>
              <a:t>aplles</a:t>
            </a:r>
            <a:r>
              <a:rPr lang="cs-CZ" dirty="0" smtClean="0"/>
              <a:t>, </a:t>
            </a:r>
            <a:r>
              <a:rPr lang="cs-CZ" dirty="0" err="1" smtClean="0"/>
              <a:t>school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	I </a:t>
            </a:r>
            <a:r>
              <a:rPr lang="cs-CZ" dirty="0" err="1" smtClean="0"/>
              <a:t>like</a:t>
            </a:r>
            <a:r>
              <a:rPr lang="cs-CZ" dirty="0" smtClean="0"/>
              <a:t> </a:t>
            </a:r>
            <a:r>
              <a:rPr lang="cs-CZ" u="sng" dirty="0" err="1" smtClean="0"/>
              <a:t>Chemistry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b) </a:t>
            </a:r>
            <a:r>
              <a:rPr lang="cs-CZ" u="sng" dirty="0" smtClean="0">
                <a:solidFill>
                  <a:srgbClr val="00B050"/>
                </a:solidFill>
              </a:rPr>
              <a:t>gerundium</a:t>
            </a:r>
            <a:r>
              <a:rPr lang="cs-CZ" dirty="0" smtClean="0"/>
              <a:t> – </a:t>
            </a:r>
            <a:r>
              <a:rPr lang="cs-CZ" dirty="0" err="1" smtClean="0"/>
              <a:t>e.g</a:t>
            </a:r>
            <a:r>
              <a:rPr lang="cs-CZ" dirty="0" smtClean="0"/>
              <a:t>. </a:t>
            </a:r>
            <a:r>
              <a:rPr lang="cs-CZ" dirty="0" err="1" smtClean="0"/>
              <a:t>swimming</a:t>
            </a:r>
            <a:r>
              <a:rPr lang="cs-CZ" dirty="0" smtClean="0"/>
              <a:t>, </a:t>
            </a:r>
            <a:r>
              <a:rPr lang="cs-CZ" dirty="0" err="1" smtClean="0"/>
              <a:t>running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	My </a:t>
            </a:r>
            <a:r>
              <a:rPr lang="cs-CZ" dirty="0" err="1" smtClean="0"/>
              <a:t>father</a:t>
            </a:r>
            <a:r>
              <a:rPr lang="cs-CZ" dirty="0" smtClean="0"/>
              <a:t> </a:t>
            </a:r>
            <a:r>
              <a:rPr lang="cs-CZ" dirty="0" err="1" smtClean="0"/>
              <a:t>likes</a:t>
            </a:r>
            <a:r>
              <a:rPr lang="cs-CZ" dirty="0" smtClean="0"/>
              <a:t> </a:t>
            </a:r>
            <a:r>
              <a:rPr lang="cs-CZ" u="sng" dirty="0" err="1" smtClean="0"/>
              <a:t>reading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2050" name="Picture 2" descr="C:\Users\Jana\AppData\Local\Microsoft\Windows\Temporary Internet Files\Content.IE5\UXZDJ1U9\MC9004398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29256"/>
            <a:ext cx="1052184" cy="84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ana\AppData\Local\Microsoft\Windows\Temporary Internet Files\Content.IE5\PTIBSZ9P\MC90044042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56" y="4725144"/>
            <a:ext cx="913944" cy="75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99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>
                <a:solidFill>
                  <a:srgbClr val="00B050"/>
                </a:solidFill>
                <a:latin typeface="Algerian" pitchFamily="82" charset="0"/>
              </a:rPr>
              <a:t>Gerundium</a:t>
            </a:r>
            <a:endParaRPr lang="cs-CZ" u="sng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6371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= zpodstatnělé sloveso (</a:t>
            </a:r>
            <a:r>
              <a:rPr lang="cs-CZ" dirty="0" err="1" smtClean="0"/>
              <a:t>reading</a:t>
            </a:r>
            <a:r>
              <a:rPr lang="cs-CZ" dirty="0" smtClean="0"/>
              <a:t> = čtení)</a:t>
            </a:r>
          </a:p>
          <a:p>
            <a:pPr marL="0" indent="0">
              <a:buNone/>
            </a:pPr>
            <a:endParaRPr lang="cs-CZ" dirty="0" smtClean="0"/>
          </a:p>
          <a:p>
            <a:pPr>
              <a:buFontTx/>
              <a:buChar char="-"/>
            </a:pPr>
            <a:r>
              <a:rPr lang="cs-CZ" u="sng" dirty="0" err="1" smtClean="0">
                <a:solidFill>
                  <a:srgbClr val="00B050"/>
                </a:solidFill>
              </a:rPr>
              <a:t>ing</a:t>
            </a:r>
            <a:r>
              <a:rPr lang="cs-CZ" u="sng" dirty="0" smtClean="0">
                <a:solidFill>
                  <a:srgbClr val="00B050"/>
                </a:solidFill>
              </a:rPr>
              <a:t>:</a:t>
            </a:r>
          </a:p>
          <a:p>
            <a:pPr marL="0" indent="0">
              <a:buNone/>
            </a:pPr>
            <a:r>
              <a:rPr lang="cs-CZ" dirty="0" smtClean="0"/>
              <a:t>a) </a:t>
            </a:r>
            <a:r>
              <a:rPr lang="cs-CZ" u="sng" dirty="0" smtClean="0"/>
              <a:t>+ -</a:t>
            </a:r>
            <a:r>
              <a:rPr lang="cs-CZ" u="sng" dirty="0" err="1" smtClean="0"/>
              <a:t>ing</a:t>
            </a:r>
            <a:r>
              <a:rPr lang="cs-CZ" dirty="0" smtClean="0"/>
              <a:t>:		</a:t>
            </a:r>
            <a:r>
              <a:rPr lang="cs-CZ" i="1" dirty="0" err="1" smtClean="0"/>
              <a:t>read</a:t>
            </a:r>
            <a:r>
              <a:rPr lang="cs-CZ" i="1" dirty="0" smtClean="0"/>
              <a:t> – </a:t>
            </a:r>
            <a:r>
              <a:rPr lang="cs-CZ" i="1" dirty="0" err="1" smtClean="0"/>
              <a:t>read</a:t>
            </a:r>
            <a:r>
              <a:rPr lang="cs-CZ" i="1" u="sng" dirty="0" err="1" smtClean="0"/>
              <a:t>ing</a:t>
            </a:r>
            <a:endParaRPr lang="cs-CZ" i="1" u="sng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cs-CZ" dirty="0" smtClean="0"/>
              <a:t>b) </a:t>
            </a:r>
            <a:r>
              <a:rPr lang="cs-CZ" u="sng" dirty="0" smtClean="0"/>
              <a:t>– e</a:t>
            </a:r>
            <a:r>
              <a:rPr lang="cs-CZ" dirty="0" smtClean="0"/>
              <a:t>: 		</a:t>
            </a:r>
            <a:r>
              <a:rPr lang="cs-CZ" i="1" dirty="0" err="1" smtClean="0"/>
              <a:t>take</a:t>
            </a:r>
            <a:r>
              <a:rPr lang="cs-CZ" i="1" dirty="0" smtClean="0"/>
              <a:t> – </a:t>
            </a:r>
            <a:r>
              <a:rPr lang="cs-CZ" i="1" dirty="0" err="1" smtClean="0"/>
              <a:t>tak</a:t>
            </a:r>
            <a:r>
              <a:rPr lang="cs-CZ" i="1" u="sng" dirty="0" err="1" smtClean="0"/>
              <a:t>ing</a:t>
            </a:r>
            <a:endParaRPr lang="cs-CZ" i="1" u="sng" dirty="0" smtClean="0"/>
          </a:p>
          <a:p>
            <a:pPr marL="0" indent="0">
              <a:buNone/>
            </a:pPr>
            <a:r>
              <a:rPr lang="cs-CZ" dirty="0" smtClean="0"/>
              <a:t>c) </a:t>
            </a:r>
            <a:r>
              <a:rPr lang="cs-CZ" u="sng" dirty="0" err="1" smtClean="0"/>
              <a:t>doubling</a:t>
            </a:r>
            <a:r>
              <a:rPr lang="cs-CZ" dirty="0" smtClean="0"/>
              <a:t>: 	 A) l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</a:t>
            </a:r>
            <a:r>
              <a:rPr lang="cs-CZ" i="1" dirty="0" err="1" smtClean="0"/>
              <a:t>contro</a:t>
            </a:r>
            <a:r>
              <a:rPr lang="cs-CZ" i="1" u="sng" dirty="0" err="1" smtClean="0"/>
              <a:t>l</a:t>
            </a:r>
            <a:r>
              <a:rPr lang="cs-CZ" i="1" dirty="0" smtClean="0"/>
              <a:t> – control</a:t>
            </a:r>
            <a:r>
              <a:rPr lang="cs-CZ" i="1" u="sng" dirty="0" smtClean="0"/>
              <a:t>ling</a:t>
            </a:r>
            <a:r>
              <a:rPr lang="cs-CZ" i="1" dirty="0" smtClean="0"/>
              <a:t> </a:t>
            </a:r>
            <a:r>
              <a:rPr lang="cs-CZ" dirty="0" smtClean="0"/>
              <a:t>(</a:t>
            </a:r>
            <a:r>
              <a:rPr lang="cs-CZ" dirty="0" err="1" smtClean="0"/>
              <a:t>BrE</a:t>
            </a:r>
            <a:r>
              <a:rPr lang="cs-CZ" dirty="0" smtClean="0"/>
              <a:t>)</a:t>
            </a:r>
          </a:p>
          <a:p>
            <a:pPr marL="0" indent="0">
              <a:buNone/>
            </a:pPr>
            <a:r>
              <a:rPr lang="cs-CZ" dirty="0" smtClean="0"/>
              <a:t>		B) </a:t>
            </a:r>
            <a:r>
              <a:rPr lang="en-US" dirty="0" smtClean="0"/>
              <a:t>1 </a:t>
            </a:r>
            <a:r>
              <a:rPr lang="en-US" dirty="0" err="1" smtClean="0"/>
              <a:t>wovel</a:t>
            </a:r>
            <a:r>
              <a:rPr lang="en-US" dirty="0" smtClean="0"/>
              <a:t>, 1 syllable, 1 consonant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</a:t>
            </a:r>
            <a:r>
              <a:rPr lang="cs-CZ" i="1" dirty="0" err="1" smtClean="0"/>
              <a:t>swim</a:t>
            </a:r>
            <a:r>
              <a:rPr lang="cs-CZ" i="1" dirty="0" smtClean="0"/>
              <a:t> – </a:t>
            </a:r>
            <a:r>
              <a:rPr lang="cs-CZ" i="1" dirty="0" err="1" smtClean="0"/>
              <a:t>swim</a:t>
            </a:r>
            <a:r>
              <a:rPr lang="cs-CZ" i="1" u="sng" dirty="0" err="1" smtClean="0"/>
              <a:t>ming</a:t>
            </a:r>
            <a:endParaRPr lang="cs-CZ" i="1" u="sng" dirty="0" smtClean="0"/>
          </a:p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</a:p>
        </p:txBody>
      </p:sp>
      <p:cxnSp>
        <p:nvCxnSpPr>
          <p:cNvPr id="5" name="Přímá spojnice 4"/>
          <p:cNvCxnSpPr/>
          <p:nvPr/>
        </p:nvCxnSpPr>
        <p:spPr>
          <a:xfrm>
            <a:off x="3707904" y="3356992"/>
            <a:ext cx="161357" cy="25245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ovéPole 3">
            <a:hlinkClick r:id="rId2" action="ppaction://hlinkfile"/>
          </p:cNvPr>
          <p:cNvSpPr txBox="1"/>
          <p:nvPr/>
        </p:nvSpPr>
        <p:spPr>
          <a:xfrm>
            <a:off x="1331640" y="5949280"/>
            <a:ext cx="129614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Procvič si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44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err="1" smtClean="0">
                <a:solidFill>
                  <a:srgbClr val="00B050"/>
                </a:solidFill>
                <a:latin typeface="Algerian" pitchFamily="82" charset="0"/>
              </a:rPr>
              <a:t>Exercise</a:t>
            </a:r>
            <a:r>
              <a:rPr lang="cs-CZ" u="sng" dirty="0" smtClean="0">
                <a:solidFill>
                  <a:srgbClr val="00B050"/>
                </a:solidFill>
                <a:latin typeface="Algerian" pitchFamily="82" charset="0"/>
              </a:rPr>
              <a:t>:</a:t>
            </a:r>
            <a:endParaRPr lang="cs-CZ" u="sng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u="sng" dirty="0" err="1" smtClean="0">
                <a:solidFill>
                  <a:srgbClr val="00B050"/>
                </a:solidFill>
              </a:rPr>
              <a:t>Translate</a:t>
            </a:r>
            <a:r>
              <a:rPr lang="cs-CZ" u="sng" dirty="0" smtClean="0"/>
              <a:t>: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Ráda lyžuje.</a:t>
            </a:r>
          </a:p>
          <a:p>
            <a:pPr marL="0" indent="0">
              <a:buNone/>
            </a:pPr>
            <a:r>
              <a:rPr lang="cs-CZ" dirty="0" smtClean="0"/>
              <a:t>Nemohu vystát kouření.</a:t>
            </a:r>
          </a:p>
          <a:p>
            <a:pPr marL="0" indent="0">
              <a:buNone/>
            </a:pPr>
            <a:r>
              <a:rPr lang="cs-CZ" dirty="0" smtClean="0"/>
              <a:t>Nevadí mu kočky.</a:t>
            </a:r>
          </a:p>
          <a:p>
            <a:pPr marL="0" indent="0">
              <a:buNone/>
            </a:pPr>
            <a:r>
              <a:rPr lang="cs-CZ" dirty="0" smtClean="0"/>
              <a:t>Dáváme přednost matematice před češtinou.</a:t>
            </a:r>
          </a:p>
          <a:p>
            <a:pPr marL="0" indent="0">
              <a:buNone/>
            </a:pPr>
            <a:r>
              <a:rPr lang="cs-CZ" dirty="0" smtClean="0"/>
              <a:t>Miluju poslouchání hudby.</a:t>
            </a:r>
            <a:endParaRPr lang="cs-CZ" dirty="0"/>
          </a:p>
        </p:txBody>
      </p:sp>
      <p:sp>
        <p:nvSpPr>
          <p:cNvPr id="4" name="TextovéPole 3">
            <a:hlinkClick r:id="rId2" action="ppaction://hlinksldjump"/>
          </p:cNvPr>
          <p:cNvSpPr txBox="1"/>
          <p:nvPr/>
        </p:nvSpPr>
        <p:spPr>
          <a:xfrm>
            <a:off x="1835696" y="6021288"/>
            <a:ext cx="122413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5436096" y="6011231"/>
            <a:ext cx="1800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err="1" smtClean="0"/>
              <a:t>Without</a:t>
            </a:r>
            <a:r>
              <a:rPr lang="cs-CZ" dirty="0" smtClean="0"/>
              <a:t> </a:t>
            </a:r>
            <a:r>
              <a:rPr lang="cs-CZ" dirty="0" err="1" smtClean="0"/>
              <a:t>solution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356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u="sng" dirty="0" smtClean="0">
                <a:solidFill>
                  <a:schemeClr val="accent2">
                    <a:lumMod val="75000"/>
                  </a:schemeClr>
                </a:solidFill>
              </a:rPr>
              <a:t>SOLUTION:</a:t>
            </a:r>
            <a:endParaRPr lang="cs-CZ" u="sng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She likes skiing.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I can‘t stand smoking.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He doesn‘t mind cats.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We prefer Maths to Czech.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I love listening to music.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956" y="5886564"/>
            <a:ext cx="609600" cy="6096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6300192" y="552548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Můžeš si zatleskat.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964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2. </a:t>
            </a:r>
            <a:r>
              <a:rPr lang="cs-CZ" u="sng" dirty="0" err="1" smtClean="0">
                <a:solidFill>
                  <a:srgbClr val="00B050"/>
                </a:solidFill>
              </a:rPr>
              <a:t>Write</a:t>
            </a:r>
            <a:r>
              <a:rPr lang="cs-CZ" u="sng" dirty="0" smtClean="0">
                <a:solidFill>
                  <a:srgbClr val="00B050"/>
                </a:solidFill>
              </a:rPr>
              <a:t> </a:t>
            </a:r>
            <a:r>
              <a:rPr lang="cs-CZ" u="sng" dirty="0" err="1" smtClean="0">
                <a:solidFill>
                  <a:srgbClr val="00B050"/>
                </a:solidFill>
              </a:rPr>
              <a:t>your</a:t>
            </a:r>
            <a:r>
              <a:rPr lang="cs-CZ" u="sng" dirty="0" smtClean="0">
                <a:solidFill>
                  <a:srgbClr val="00B050"/>
                </a:solidFill>
              </a:rPr>
              <a:t> </a:t>
            </a:r>
            <a:r>
              <a:rPr lang="cs-CZ" u="sng" dirty="0" err="1" smtClean="0">
                <a:solidFill>
                  <a:srgbClr val="00B050"/>
                </a:solidFill>
              </a:rPr>
              <a:t>sentences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C:\Program Files (x86)\Microsoft Office\MEDIA\CAGCAT10\j0285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5638"/>
            <a:ext cx="1683270" cy="179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56091"/>
            <a:ext cx="1798625" cy="13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Jana\AppData\Local\Microsoft\Windows\Temporary Internet Files\Content.IE5\PTIBSZ9P\MC90044655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31096"/>
            <a:ext cx="1787652" cy="171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Jana\AppData\Local\Microsoft\Windows\Temporary Internet Files\Content.IE5\UXZDJ1U9\MC900446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1617574" cy="178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Jana\AppData\Local\Microsoft\Windows\Temporary Internet Files\Content.IE5\HHRU5X0L\MC90028549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105" y="3789040"/>
            <a:ext cx="1601114" cy="181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Jana\AppData\Local\Microsoft\Windows\Temporary Internet Files\Content.IE5\UXZDJ1U9\MC900428113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965320"/>
            <a:ext cx="1752600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003726" y="240642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A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354401" y="21128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7308304" y="215484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830924" y="51983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4642433" y="42210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833161" y="51983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16" name="TextovéPole 15">
            <a:hlinkClick r:id="rId8" action="ppaction://hlinksldjump"/>
          </p:cNvPr>
          <p:cNvSpPr txBox="1"/>
          <p:nvPr/>
        </p:nvSpPr>
        <p:spPr>
          <a:xfrm>
            <a:off x="1835696" y="6021288"/>
            <a:ext cx="122413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  <p:sp>
        <p:nvSpPr>
          <p:cNvPr id="17" name="TextovéPole 16">
            <a:hlinkClick r:id="rId9" action="ppaction://hlinksldjump"/>
          </p:cNvPr>
          <p:cNvSpPr txBox="1"/>
          <p:nvPr/>
        </p:nvSpPr>
        <p:spPr>
          <a:xfrm>
            <a:off x="5436096" y="6011231"/>
            <a:ext cx="1800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err="1" smtClean="0"/>
              <a:t>Without</a:t>
            </a:r>
            <a:r>
              <a:rPr lang="cs-CZ" dirty="0" smtClean="0"/>
              <a:t> </a:t>
            </a:r>
            <a:r>
              <a:rPr lang="cs-CZ" dirty="0" err="1" smtClean="0"/>
              <a:t>solution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828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633" y="54913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cs-CZ" u="sng" dirty="0" err="1" smtClean="0">
                <a:solidFill>
                  <a:schemeClr val="accent2">
                    <a:lumMod val="75000"/>
                  </a:schemeClr>
                </a:solidFill>
              </a:rPr>
              <a:t>Possible</a:t>
            </a:r>
            <a:r>
              <a:rPr lang="cs-CZ" u="sng" dirty="0" smtClean="0">
                <a:solidFill>
                  <a:schemeClr val="accent2">
                    <a:lumMod val="75000"/>
                  </a:schemeClr>
                </a:solidFill>
              </a:rPr>
              <a:t> SOLUTION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C:\Program Files (x86)\Microsoft Office\MEDIA\CAGCAT10\j0285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67" y="1161747"/>
            <a:ext cx="1683270" cy="179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873" y="1250968"/>
            <a:ext cx="1798625" cy="13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Jana\AppData\Local\Microsoft\Windows\Temporary Internet Files\Content.IE5\PTIBSZ9P\MC90044655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681" y="698327"/>
            <a:ext cx="1787652" cy="171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Jana\AppData\Local\Microsoft\Windows\Temporary Internet Files\Content.IE5\UXZDJ1U9\MC90044655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5470"/>
            <a:ext cx="1617574" cy="178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Jana\AppData\Local\Microsoft\Windows\Temporary Internet Files\Content.IE5\HHRU5X0L\MC90028549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105" y="3789040"/>
            <a:ext cx="1601114" cy="181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Jana\AppData\Local\Microsoft\Windows\Temporary Internet Files\Content.IE5\UXZDJ1U9\MC900428113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3965320"/>
            <a:ext cx="1752600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003726" y="192765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A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498417" y="15583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7308304" y="215484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830924" y="51983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4642433" y="42210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833161" y="51983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631567" y="3068960"/>
            <a:ext cx="201622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I ….. (</a:t>
            </a:r>
            <a:r>
              <a:rPr lang="cs-CZ" dirty="0" err="1" smtClean="0"/>
              <a:t>playing</a:t>
            </a:r>
            <a:r>
              <a:rPr lang="cs-CZ" dirty="0" smtClean="0"/>
              <a:t>) golf.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3166620" y="2775755"/>
            <a:ext cx="237626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I ….. (</a:t>
            </a:r>
            <a:r>
              <a:rPr lang="cs-CZ" dirty="0" err="1" smtClean="0"/>
              <a:t>playing</a:t>
            </a:r>
            <a:r>
              <a:rPr lang="cs-CZ" dirty="0" smtClean="0"/>
              <a:t>) </a:t>
            </a:r>
            <a:r>
              <a:rPr lang="cs-CZ" dirty="0" err="1" smtClean="0"/>
              <a:t>volleybal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6192180" y="2775755"/>
            <a:ext cx="223224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I ….. (speed) </a:t>
            </a:r>
            <a:r>
              <a:rPr lang="cs-CZ" dirty="0" err="1" smtClean="0"/>
              <a:t>skating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39552" y="6021288"/>
            <a:ext cx="201622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I ….. </a:t>
            </a:r>
            <a:r>
              <a:rPr lang="cs-CZ" dirty="0" err="1" smtClean="0"/>
              <a:t>skiing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3197700" y="6021288"/>
            <a:ext cx="201622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I ….. </a:t>
            </a:r>
            <a:r>
              <a:rPr lang="cs-CZ" dirty="0" err="1" smtClean="0"/>
              <a:t>cooking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6353262" y="6009712"/>
            <a:ext cx="165979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dirty="0" smtClean="0"/>
              <a:t>I ….. </a:t>
            </a:r>
            <a:r>
              <a:rPr lang="cs-CZ" dirty="0" err="1" smtClean="0"/>
              <a:t>reading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707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232</Words>
  <Application>Microsoft Office PowerPoint</Application>
  <PresentationFormat>Předvádění na obrazovce (4:3)</PresentationFormat>
  <Paragraphs>102</Paragraphs>
  <Slides>12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Prezentace aplikace PowerPoint</vt:lpstr>
      <vt:lpstr>LIKES and DISLIKES</vt:lpstr>
      <vt:lpstr>VERBS - meanings</vt:lpstr>
      <vt:lpstr>Rules of Usage</vt:lpstr>
      <vt:lpstr>Gerundium</vt:lpstr>
      <vt:lpstr>Exercise: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Použité kliparty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LIKES and DISLIKES</dc:title>
  <dc:creator>Jana</dc:creator>
  <cp:lastModifiedBy>Jana</cp:lastModifiedBy>
  <cp:revision>15</cp:revision>
  <dcterms:created xsi:type="dcterms:W3CDTF">2012-07-13T15:19:25Z</dcterms:created>
  <dcterms:modified xsi:type="dcterms:W3CDTF">2012-12-29T14:47:20Z</dcterms:modified>
</cp:coreProperties>
</file>